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13" r:id="rId3"/>
    <p:sldId id="259" r:id="rId4"/>
    <p:sldId id="317" r:id="rId5"/>
    <p:sldId id="318" r:id="rId6"/>
    <p:sldId id="319" r:id="rId7"/>
    <p:sldId id="260" r:id="rId8"/>
    <p:sldId id="261" r:id="rId9"/>
    <p:sldId id="262" r:id="rId10"/>
    <p:sldId id="263" r:id="rId11"/>
    <p:sldId id="268" r:id="rId12"/>
    <p:sldId id="269" r:id="rId13"/>
    <p:sldId id="270" r:id="rId14"/>
    <p:sldId id="271" r:id="rId15"/>
    <p:sldId id="272" r:id="rId16"/>
    <p:sldId id="323" r:id="rId17"/>
    <p:sldId id="290" r:id="rId18"/>
    <p:sldId id="273" r:id="rId19"/>
    <p:sldId id="289" r:id="rId20"/>
    <p:sldId id="316" r:id="rId21"/>
    <p:sldId id="320" r:id="rId22"/>
    <p:sldId id="275" r:id="rId23"/>
    <p:sldId id="276" r:id="rId24"/>
    <p:sldId id="277" r:id="rId25"/>
    <p:sldId id="304" r:id="rId26"/>
    <p:sldId id="278" r:id="rId27"/>
    <p:sldId id="282" r:id="rId28"/>
    <p:sldId id="279" r:id="rId29"/>
    <p:sldId id="280" r:id="rId30"/>
    <p:sldId id="281" r:id="rId31"/>
    <p:sldId id="321" r:id="rId32"/>
    <p:sldId id="325" r:id="rId33"/>
    <p:sldId id="305" r:id="rId34"/>
    <p:sldId id="306" r:id="rId35"/>
    <p:sldId id="308" r:id="rId36"/>
    <p:sldId id="312" r:id="rId37"/>
    <p:sldId id="309" r:id="rId38"/>
    <p:sldId id="284" r:id="rId39"/>
    <p:sldId id="285" r:id="rId40"/>
    <p:sldId id="326" r:id="rId41"/>
    <p:sldId id="291" r:id="rId42"/>
    <p:sldId id="314" r:id="rId43"/>
    <p:sldId id="32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9EC7D99E-FCD5-4D0F-8F2F-FB950D64C25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4F4C64D-DF88-46D3-B6AA-3993F72B7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10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D5BFF8F-312D-43CF-8EB3-40866989DCC0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DA77784-A41B-4F64-AF36-1FAB20F1B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278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96BB2-8B2E-4EDC-B404-934EAC95543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4FDA34-B2B7-49C8-932E-3624DF986EF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B03A2F-4471-415C-8A07-99F6D20C3F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5535B1-15FF-4213-A94A-1B904BC57D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84AE0D-CCBC-4C0A-95C6-A9D9AC995DB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C7D58C-9F70-427D-8FCC-0F3302E2AF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2087DF-2662-493B-88D6-BE633203BB6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C24686-7168-43E3-AAEE-17B328CD14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7E1ED6-5C3A-4287-A137-BE1123A5223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037F04-67B0-4ECA-AFF4-A41B968DA2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3BF59D-0D0C-41A0-8C5F-6BA67B719D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7885CB-CF3A-42B7-B99B-E8C4CE0C38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3B4B82-5BE5-4D1A-B1CC-7C6A4EEA88F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81DFD8-7EF4-4F83-B728-6A7533BB655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B7C75A-90AA-4D59-A5B4-6C99DC750CD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7A818D-656F-482D-8594-1F3BEEDFF3D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AF843A-743B-46CE-B3FD-30C1386B741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354DCE-C269-4857-B86A-C2D6E692A16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90259D-899C-40D9-BA0D-271927CB73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D3DBCA-538B-4706-8694-F732BDD7B1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9F7E2E-3BC3-4790-BF86-EF0FAD4C39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A694FE-CEDF-425D-A70A-E7495872451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94F27F-F15A-4AAC-873B-7C2AF4CB6BD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078230-95F0-445B-91E7-9196A1DBA83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5CCA31-4E6A-494B-A58D-DDCB253E406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AFB64B-7CE4-4709-9090-3F2B195F07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A0808D-88A0-4705-9196-5FF88A1C7C9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1A980-C5BD-445B-BD8C-9208E268F0D7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74ECD6-4D2A-46AB-84AF-CEF63478DA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035BF-3E27-423B-9C51-7E6D5E128773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D6261C-1F9D-4455-8C34-F5D05ED55A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6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82B4E-0B97-4A29-A2E1-870D0DE07020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B2788-3AEF-4811-BE0A-B014F5725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1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B595A-1D13-477C-AA05-AD7EA67BD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8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8DFFF-A611-4FE7-A6EB-ADE6C0E9E7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0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8ABEE-92BD-4762-B088-80514C74447F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E4B50-5FF0-49B9-8D75-ECBCE77115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8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934EA-DEF8-4415-80FF-6BCCEB6AD82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78ACD-104E-44E1-A08A-1C7F2BFEE9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69A08-399D-4A33-BBB3-A9A317951526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92CE5-B898-4C84-B59B-64412828CA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8333C-7B1D-4A41-930E-51477FB0DE0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2040E-1C38-4D87-92A2-CCA45AAD5E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0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57D51-7C45-4F3B-9C5D-5B6C2A18EC51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8FDA3-2415-407B-B4EF-932DCA27D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49190-F620-49BE-87F4-F9CFD34659D5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2EB74-C9E9-4506-8B08-5E523383B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28C3E-BDB1-4128-94C7-30815B1979FA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291C9-EBD6-4A7A-A2BA-93CF97A21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0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F4819-810A-4F13-9605-3CEBC173DF01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704C8-AC01-4F15-AFB2-17B3EB60D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3BBAD6D-2072-4FF3-95FA-4692F10A6B09}" type="datetimeFigureOut">
              <a:rPr lang="en-US"/>
              <a:pPr>
                <a:defRPr/>
              </a:pPr>
              <a:t>6/25/2013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82CBD19-12D1-4FD1-B486-1EAD1EC4F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" descr="PwrptBkgd1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lca.org/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Cathy\Pictures\My%20Pictures\USDA%20FNS%20Staff%20Curriculum\animated_latch.wm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%16breastfeeding%20pg35.jpg%20%20%20%20%20%20%20%20%20%20%20%20%20%20%20%20%20%20%20%20%20%20%20%20%20%20%20%20%20%20%20%20%20%20%20%20%20%20%20%20%200020E0C1%0cMacintosh%20HD%20%20%20%20%20%20%20%20%20%20%20%20%20%20%20%20%20%20%20BB703780: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%16breastfeeding%20pg32.jpg%20%20%20%20%20%20%20%20%20%20%20%20%20%20%20%20%20%20%20%20%20%20%20%20%20%20%20%20%20%20%20%20%20%20%20%20%20%20%20%20%200020E0C1%0cMacintosh%20HD%20%20%20%20%20%20%20%20%20%20%20%20%20%20%20%20%20%20%20BB703780: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%16breastfeeding%20pg33.jpg%20%20%20%20%20%20%20%20%20%20%20%20%20%20%20%20%20%20%20%20%20%20%20%20%20%20%20%20%20%20%20%20%20%20%20%20%20%20%20%20%200020E0C1%0cMacintosh%20HD%20%20%20%20%20%20%20%20%20%20%20%20%20%20%20%20%20%20%20BB703780: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%16Breastfeeding2-RGB.jpg%20%20%20%20%20%20%20%20%20%20%20%20%20%20%20%20%20%20%20%20%20%20%20%20%20%20%20%20%20%20%20%20%20%20%20%20%20%20%20%20%20001FE4D1%0cMacintosh%20HD%20%20%20%20%20%20%20%20%20%20%20%20%20%20%20%20%20%20%20BB703780: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%14BEST%20START-D-RGB.jpg%20%20%20%20%20%20%20%20%20%20%20%20%20%20%20%20%20%20%20%20%20%20%20%20%20%20%20%20%20%20%20%20%20%20%20%20%20%20%20%20%20%20%20001E613F%0cMacintosh%20HD%20%20%20%20%20%20%20%20%20%20%20%20%20%20%20%20%20%20%20BB703780: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%0e113080-RGB.jpg%20%20%20%20%20%20%20%20%20%20%20%20%20%20%20%20%20%20%20%20%20%20%20%20%20%20%20%20%20%20%20%20%20%20%20%20%20%20%20%20%20%20%20%20%20%20%20%20%20001FC867%0cMacintosh%20HD%20%20%20%20%20%20%20%20%20%20%20%20%20%20%20%20%20%20%20BB703780: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%0e113093-RGB.jpg%20%20%20%20%20%20%20%20%20%20%20%20%20%20%20%20%20%20%20%20%20%20%20%20%20%20%20%20%20%20%20%20%20%20%20%20%20%20%20%20%20%20%20%20%20%20%20%20%20001FC867%0cMacintosh%20HD%20%20%20%20%20%20%20%20%20%20%20%20%20%20%20%20%20%20%20BB703780:" TargetMode="External"/><Relationship Id="rId5" Type="http://schemas.openxmlformats.org/officeDocument/2006/relationships/image" Target="../media/image22.jpeg"/><Relationship Id="rId4" Type="http://schemas.openxmlformats.org/officeDocument/2006/relationships/image" Target="%0brbby_30.jpg%20%20%20%20%20%20%20%20%20%20%20%20%20%20%20%20%20%20%20%20%20%20%20%20%20%20%20%20%20%20%20%20%20%20%20%20%20%20%20%20%20%20%20%20%20%20%20%20%20%20%20%20001FAD84%0cMacintosh%20HD%20%20%20%20%20%20%20%20%20%20%20%20%20%20%20%20%20%20%20BB703780: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%14BEST%20START-Q-RGB.jpg%20%20%20%20%20%20%20%20%20%20%20%20%20%20%20%20%20%20%20%20%20%20%20%20%20%20%20%20%20%20%20%20%20%20%20%20%20%20%20%20%20%20%20001E613F%0cMacintosh%20HD%20%20%20%20%20%20%20%20%20%20%20%20%20%20%20%20%20%20%20BB703780: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PPT%20Handout_Module%208.ppt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/>
          </a:p>
        </p:txBody>
      </p:sp>
      <p:pic>
        <p:nvPicPr>
          <p:cNvPr id="4100" name="Picture 4" descr="PwrptBkgd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Learning Through All Five Senses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7848600" cy="3352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mtClean="0"/>
              <a:t>Skin-to-skin contact engages all the senses: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Touch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Hearing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Sight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Smell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Taste</a:t>
            </a:r>
          </a:p>
          <a:p>
            <a:pPr eaLnBrk="1" hangingPunct="1">
              <a:lnSpc>
                <a:spcPct val="90000"/>
              </a:lnSpc>
            </a:pPr>
            <a:endParaRPr lang="en-US" smtClean="0"/>
          </a:p>
        </p:txBody>
      </p:sp>
      <p:pic>
        <p:nvPicPr>
          <p:cNvPr id="4" name="Picture 3" descr="KMCtwins.JPG"/>
          <p:cNvPicPr>
            <a:picLocks noChangeAspect="1"/>
          </p:cNvPicPr>
          <p:nvPr/>
        </p:nvPicPr>
        <p:blipFill>
          <a:blip r:embed="rId3"/>
          <a:srcRect t="16956" b="10376"/>
          <a:stretch>
            <a:fillRect/>
          </a:stretch>
        </p:blipFill>
        <p:spPr>
          <a:xfrm>
            <a:off x="3538538" y="1981200"/>
            <a:ext cx="4775200" cy="3048000"/>
          </a:xfrm>
          <a:prstGeom prst="rect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The First Hour: </a:t>
            </a:r>
            <a:br>
              <a:rPr lang="en-US" sz="4000" dirty="0" smtClean="0"/>
            </a:br>
            <a:r>
              <a:rPr lang="en-US" sz="4000" dirty="0" smtClean="0"/>
              <a:t>Building Skills and Confidence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52800" y="1600200"/>
            <a:ext cx="5791200" cy="2133600"/>
          </a:xfrm>
        </p:spPr>
        <p:txBody>
          <a:bodyPr/>
          <a:lstStyle/>
          <a:p>
            <a:pPr eaLnBrk="1" hangingPunct="1"/>
            <a:r>
              <a:rPr lang="en-US" sz="2800" smtClean="0"/>
              <a:t>Importance of</a:t>
            </a:r>
          </a:p>
          <a:p>
            <a:pPr lvl="1" eaLnBrk="1" hangingPunct="1"/>
            <a:r>
              <a:rPr lang="en-US" sz="2400" smtClean="0"/>
              <a:t>Rooming in</a:t>
            </a:r>
          </a:p>
          <a:p>
            <a:pPr lvl="1" eaLnBrk="1" hangingPunct="1"/>
            <a:r>
              <a:rPr lang="en-US" sz="2400" smtClean="0"/>
              <a:t>Exclusive breastfeeding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3505200" y="4343400"/>
            <a:ext cx="47244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DVD:  “Baby-Led Breastfeeding”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7.1:  “Baby-Led Breastfeeding”</a:t>
            </a:r>
          </a:p>
        </p:txBody>
      </p:sp>
      <p:pic>
        <p:nvPicPr>
          <p:cNvPr id="14341" name="Picture 7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9" descr="SmillieDVDcov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533400" y="1524000"/>
            <a:ext cx="2651125" cy="3505200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5105400"/>
            <a:ext cx="2667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Available from ILCA at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www.ilca.org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Success In the First Few Days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4572000" cy="4525963"/>
          </a:xfrm>
        </p:spPr>
        <p:txBody>
          <a:bodyPr/>
          <a:lstStyle/>
          <a:p>
            <a:pPr eaLnBrk="1" hangingPunct="1"/>
            <a:r>
              <a:rPr lang="en-US" smtClean="0"/>
              <a:t>Skin-to-skin with baby</a:t>
            </a:r>
          </a:p>
          <a:p>
            <a:pPr eaLnBrk="1" hangingPunct="1"/>
            <a:r>
              <a:rPr lang="en-US" smtClean="0"/>
              <a:t>Avoid separation</a:t>
            </a:r>
          </a:p>
          <a:p>
            <a:pPr eaLnBrk="1" hangingPunct="1"/>
            <a:r>
              <a:rPr lang="en-US" smtClean="0"/>
              <a:t>Frequent feedings (8-12 times/day)</a:t>
            </a:r>
          </a:p>
          <a:p>
            <a:pPr eaLnBrk="1" hangingPunct="1"/>
            <a:r>
              <a:rPr lang="en-US" smtClean="0"/>
              <a:t>Delay first bath</a:t>
            </a:r>
          </a:p>
          <a:p>
            <a:pPr eaLnBrk="1" hangingPunct="1"/>
            <a:r>
              <a:rPr lang="en-US" smtClean="0"/>
              <a:t>Avoid artificial smells</a:t>
            </a:r>
          </a:p>
          <a:p>
            <a:pPr eaLnBrk="1" hangingPunct="1"/>
            <a:r>
              <a:rPr lang="en-US" smtClean="0"/>
              <a:t>Delay visitors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600200"/>
            <a:ext cx="3800475" cy="301783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334000" y="4724400"/>
            <a:ext cx="327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Used with Permission from ILCA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Should Not Hurt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525963"/>
          </a:xfrm>
        </p:spPr>
        <p:txBody>
          <a:bodyPr/>
          <a:lstStyle/>
          <a:p>
            <a:pPr eaLnBrk="1" hangingPunct="1"/>
            <a:r>
              <a:rPr lang="en-US" smtClean="0"/>
              <a:t>Baby’s position and latch at the breast is the key to mom’s comfort</a:t>
            </a:r>
          </a:p>
          <a:p>
            <a:pPr eaLnBrk="1" hangingPunct="1"/>
            <a:r>
              <a:rPr lang="en-US" smtClean="0"/>
              <a:t>Pain is a red flag to try something different and call for help</a:t>
            </a:r>
          </a:p>
          <a:p>
            <a:pPr eaLnBrk="1" hangingPunct="1"/>
            <a:r>
              <a:rPr lang="en-US" smtClean="0"/>
              <a:t>Yield to the WIC Designated Breastfeeding Expert if mother reports pain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Breastfeeding Comfortably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600200"/>
            <a:ext cx="81534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One position does not fit all breastfeeding needs </a:t>
            </a:r>
          </a:p>
          <a:p>
            <a:pPr eaLnBrk="1" hangingPunct="1"/>
            <a:r>
              <a:rPr lang="en-US" sz="2800" smtClean="0"/>
              <a:t>Make sure mother is comfortable</a:t>
            </a:r>
          </a:p>
          <a:p>
            <a:pPr lvl="1" eaLnBrk="1" hangingPunct="1"/>
            <a:r>
              <a:rPr lang="en-US" sz="2400" smtClean="0"/>
              <a:t>Pillows if needed</a:t>
            </a:r>
          </a:p>
          <a:p>
            <a:pPr lvl="1" eaLnBrk="1" hangingPunct="1"/>
            <a:r>
              <a:rPr lang="en-US" sz="2400" smtClean="0"/>
              <a:t>Some mothers like to support their breast</a:t>
            </a:r>
          </a:p>
          <a:p>
            <a:pPr eaLnBrk="1" hangingPunct="1"/>
            <a:r>
              <a:rPr lang="en-US" sz="2800" smtClean="0"/>
              <a:t>Biological Nurturing</a:t>
            </a:r>
          </a:p>
          <a:p>
            <a:pPr lvl="1" eaLnBrk="1" hangingPunct="1"/>
            <a:r>
              <a:rPr lang="en-US" sz="2400" smtClean="0"/>
              <a:t>Mom semi-reclines/reclines</a:t>
            </a:r>
          </a:p>
          <a:p>
            <a:pPr lvl="1" eaLnBrk="1" hangingPunct="1"/>
            <a:r>
              <a:rPr lang="en-US" sz="2400" smtClean="0"/>
              <a:t>Mom places baby prone on top of her body (working with instead of against gravity)</a:t>
            </a:r>
          </a:p>
          <a:p>
            <a:pPr eaLnBrk="1" hangingPunct="1"/>
            <a:endParaRPr lang="en-US" sz="2800" smtClean="0"/>
          </a:p>
          <a:p>
            <a:pPr lvl="1" eaLnBrk="1" hangingPunct="1">
              <a:buFont typeface="Arial" charset="0"/>
              <a:buNone/>
            </a:pPr>
            <a:endParaRPr lang="en-US" sz="2400" smtClean="0"/>
          </a:p>
          <a:p>
            <a:pPr eaLnBrk="1" hangingPunct="1">
              <a:buFont typeface="Arial" charset="0"/>
              <a:buNone/>
            </a:pPr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Signs of a Good Latch</a:t>
            </a:r>
            <a:r>
              <a:rPr lang="en-US" smtClean="0"/>
              <a:t>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077200" cy="4525963"/>
          </a:xfrm>
        </p:spPr>
        <p:txBody>
          <a:bodyPr/>
          <a:lstStyle/>
          <a:p>
            <a:pPr eaLnBrk="1" hangingPunct="1"/>
            <a:r>
              <a:rPr lang="en-US" smtClean="0"/>
              <a:t>Baby’s chin is not tucked in to his chest</a:t>
            </a:r>
          </a:p>
          <a:p>
            <a:pPr eaLnBrk="1" hangingPunct="1"/>
            <a:r>
              <a:rPr lang="en-US" smtClean="0"/>
              <a:t>Baby’s mouth open wide, lips flanged</a:t>
            </a:r>
          </a:p>
          <a:p>
            <a:pPr eaLnBrk="1" hangingPunct="1"/>
            <a:r>
              <a:rPr lang="en-US" smtClean="0"/>
              <a:t>Baby’s tongue is extended </a:t>
            </a:r>
          </a:p>
          <a:p>
            <a:pPr eaLnBrk="1" hangingPunct="1"/>
            <a:r>
              <a:rPr lang="en-US" smtClean="0"/>
              <a:t>Mother hears and sees swallowing </a:t>
            </a:r>
          </a:p>
          <a:p>
            <a:pPr eaLnBrk="1" hangingPunct="1"/>
            <a:r>
              <a:rPr lang="en-US" smtClean="0"/>
              <a:t>Mother is free of pain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Animated Latch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257800"/>
            <a:ext cx="5181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©Peter Mohrbacher.  Used with Permission.</a:t>
            </a:r>
          </a:p>
        </p:txBody>
      </p:sp>
      <p:pic>
        <p:nvPicPr>
          <p:cNvPr id="5" name="animated_latc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95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Other Position Options:</a:t>
            </a:r>
            <a:br>
              <a:rPr lang="en-US" dirty="0" smtClean="0"/>
            </a:br>
            <a:r>
              <a:rPr lang="en-US" dirty="0" smtClean="0"/>
              <a:t>Cradle Hold</a:t>
            </a:r>
          </a:p>
        </p:txBody>
      </p:sp>
      <p:pic>
        <p:nvPicPr>
          <p:cNvPr id="19459" name="Picture 3" descr="Baby nursing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371600"/>
            <a:ext cx="3054350" cy="424338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Cross-Cradle Hold</a:t>
            </a:r>
          </a:p>
        </p:txBody>
      </p:sp>
      <p:pic>
        <p:nvPicPr>
          <p:cNvPr id="20483" name="Picture 7" descr="breastfeeding pg35.jpg                                         0020E0C1Macintosh HD                   BB703780:"/>
          <p:cNvPicPr>
            <a:picLocks noChangeAspect="1" noChangeArrowheads="1"/>
          </p:cNvPicPr>
          <p:nvPr/>
        </p:nvPicPr>
        <p:blipFill>
          <a:blip r:embed="rId3" r:link="rId4"/>
          <a:srcRect t="7500"/>
          <a:stretch>
            <a:fillRect/>
          </a:stretch>
        </p:blipFill>
        <p:spPr bwMode="auto">
          <a:xfrm>
            <a:off x="3048000" y="1295400"/>
            <a:ext cx="3276600" cy="404177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Clutch Hold</a:t>
            </a:r>
          </a:p>
        </p:txBody>
      </p:sp>
      <p:pic>
        <p:nvPicPr>
          <p:cNvPr id="21507" name="Picture 5" descr="breastfeeding pg32.jpg                                         0020E0C1Macintosh HD                   BB703780:"/>
          <p:cNvPicPr>
            <a:picLocks noChangeAspect="1" noChangeArrowheads="1"/>
          </p:cNvPicPr>
          <p:nvPr/>
        </p:nvPicPr>
        <p:blipFill>
          <a:blip r:embed="rId3" r:link="rId4"/>
          <a:srcRect t="9003"/>
          <a:stretch>
            <a:fillRect/>
          </a:stretch>
        </p:blipFill>
        <p:spPr bwMode="auto">
          <a:xfrm>
            <a:off x="2971800" y="1143000"/>
            <a:ext cx="3352800" cy="434498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Core Competencies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Provide breastfeeding education and support at critical points in the early postpartum period.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Assess the breastfeeding mother and infant at critical points in the early postpartum period and provides appropriate support and/or referrals as needed.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Explain to new mothers the enhanced food packages available for breastfeeding mothers and infants.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Sidelying</a:t>
            </a:r>
          </a:p>
        </p:txBody>
      </p:sp>
      <p:pic>
        <p:nvPicPr>
          <p:cNvPr id="22531" name="Picture 8" descr="breastfeeding pg33.jpg                                         0020E0C1Macintosh HD                   BB703780:"/>
          <p:cNvPicPr>
            <a:picLocks noChangeAspect="1" noChangeArrowheads="1"/>
          </p:cNvPicPr>
          <p:nvPr/>
        </p:nvPicPr>
        <p:blipFill>
          <a:blip r:embed="rId3" r:link="rId4"/>
          <a:srcRect t="9502" b="679"/>
          <a:stretch>
            <a:fillRect/>
          </a:stretch>
        </p:blipFill>
        <p:spPr bwMode="auto">
          <a:xfrm>
            <a:off x="2133600" y="1447800"/>
            <a:ext cx="5172075" cy="3659188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Making Small Adjustment Suggestions</a:t>
            </a:r>
            <a:endParaRPr lang="en-US" dirty="0"/>
          </a:p>
        </p:txBody>
      </p:sp>
      <p:pic>
        <p:nvPicPr>
          <p:cNvPr id="4" name="Picture 9" descr="Breastfeeding2-RGB.jpg                                         001FE4D1Macintosh HD                   BB703780:"/>
          <p:cNvPicPr>
            <a:picLocks noChangeAspect="1" noChangeArrowheads="1"/>
          </p:cNvPicPr>
          <p:nvPr/>
        </p:nvPicPr>
        <p:blipFill>
          <a:blip r:embed="rId2" r:link="rId3"/>
          <a:srcRect t="5219" b="9604"/>
          <a:stretch>
            <a:fillRect/>
          </a:stretch>
        </p:blipFill>
        <p:spPr bwMode="auto">
          <a:xfrm>
            <a:off x="1066800" y="1447800"/>
            <a:ext cx="2662238" cy="37338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200" y="1905000"/>
            <a:ext cx="3759200" cy="28194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Helping Mothers Build Confidence </a:t>
            </a:r>
            <a:br>
              <a:rPr lang="en-US" sz="4000" dirty="0" smtClean="0"/>
            </a:br>
            <a:r>
              <a:rPr lang="en-US" sz="4000" dirty="0" smtClean="0"/>
              <a:t>in Their Milk Production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52800" y="1524000"/>
            <a:ext cx="5562600" cy="3581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Breastfeed “early and often”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Supply and Demand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Baby’s stomach doesn’t hold very much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Feeding patterns of breastfed infants are different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	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pic>
        <p:nvPicPr>
          <p:cNvPr id="4" name="Picture 5" descr="BEST START-D-RGB.jpg                                           001E613FMacintosh HD                   BB703780: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304800" y="1524000"/>
            <a:ext cx="2514600" cy="393065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228600"/>
            <a:ext cx="6477000" cy="1143000"/>
          </a:xfrm>
        </p:spPr>
        <p:txBody>
          <a:bodyPr/>
          <a:lstStyle/>
          <a:p>
            <a:pPr eaLnBrk="1" hangingPunct="1"/>
            <a:r>
              <a:rPr lang="en-US" sz="3600" smtClean="0"/>
              <a:t>Baby’s Hunger and Satiety Signs</a:t>
            </a:r>
            <a:r>
              <a:rPr lang="en-US" smtClean="0"/>
              <a:t>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0" y="1143000"/>
            <a:ext cx="6248400" cy="4191000"/>
          </a:xfrm>
        </p:spPr>
        <p:txBody>
          <a:bodyPr/>
          <a:lstStyle/>
          <a:p>
            <a:pPr eaLnBrk="1" hangingPunct="1"/>
            <a:r>
              <a:rPr lang="en-US" sz="2800" smtClean="0"/>
              <a:t>Hunger Signs</a:t>
            </a:r>
          </a:p>
          <a:p>
            <a:pPr lvl="1" eaLnBrk="1" hangingPunct="1"/>
            <a:r>
              <a:rPr lang="en-US" sz="2400" smtClean="0"/>
              <a:t>Early signs (sucking on hand, rooting, head and mouth movements)</a:t>
            </a:r>
          </a:p>
          <a:p>
            <a:pPr lvl="1" eaLnBrk="1" hangingPunct="1"/>
            <a:r>
              <a:rPr lang="en-US" sz="2400" smtClean="0"/>
              <a:t>Late signs:  Crying</a:t>
            </a:r>
          </a:p>
          <a:p>
            <a:pPr lvl="1" eaLnBrk="1" hangingPunct="1"/>
            <a:r>
              <a:rPr lang="en-US" sz="2400" smtClean="0"/>
              <a:t>Babies born early may not show strong feeding signs</a:t>
            </a:r>
          </a:p>
          <a:p>
            <a:pPr eaLnBrk="1" hangingPunct="1"/>
            <a:r>
              <a:rPr lang="en-US" sz="2800" smtClean="0"/>
              <a:t>Signs of Satiety</a:t>
            </a:r>
          </a:p>
          <a:p>
            <a:pPr lvl="1" eaLnBrk="1" hangingPunct="1"/>
            <a:r>
              <a:rPr lang="en-US" sz="2400" smtClean="0"/>
              <a:t>Baby ends the feeding on his own</a:t>
            </a:r>
          </a:p>
          <a:p>
            <a:pPr lvl="1" eaLnBrk="1" hangingPunct="1"/>
            <a:r>
              <a:rPr lang="en-US" sz="2400" smtClean="0"/>
              <a:t>Baby’s hands relax; may drift off to sleep</a:t>
            </a:r>
          </a:p>
          <a:p>
            <a:pPr lvl="1" eaLnBrk="1" hangingPunct="1"/>
            <a:endParaRPr lang="en-US" sz="2400" smtClean="0"/>
          </a:p>
          <a:p>
            <a:pPr eaLnBrk="1" hangingPunct="1"/>
            <a:endParaRPr lang="en-US" sz="2800" smtClean="0"/>
          </a:p>
        </p:txBody>
      </p:sp>
      <p:pic>
        <p:nvPicPr>
          <p:cNvPr id="4" name="Picture 7" descr="rbby_30.jpg                                                    001FAD84Macintosh HD                   BB703780:"/>
          <p:cNvPicPr>
            <a:picLocks noChangeAspect="1" noChangeArrowheads="1"/>
          </p:cNvPicPr>
          <p:nvPr/>
        </p:nvPicPr>
        <p:blipFill>
          <a:blip r:embed="rId3" r:link="rId4"/>
          <a:srcRect r="2701"/>
          <a:stretch>
            <a:fillRect/>
          </a:stretch>
        </p:blipFill>
        <p:spPr bwMode="auto">
          <a:xfrm>
            <a:off x="381000" y="381000"/>
            <a:ext cx="2081213" cy="15240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5" name="Picture 8" descr="113093-RGB.jpg                                                 001FC867Macintosh HD                   BB703780:"/>
          <p:cNvPicPr>
            <a:picLocks noChangeAspect="1" noChangeArrowheads="1"/>
          </p:cNvPicPr>
          <p:nvPr/>
        </p:nvPicPr>
        <p:blipFill>
          <a:blip r:embed="rId5" r:link="rId6"/>
          <a:srcRect/>
          <a:stretch>
            <a:fillRect/>
          </a:stretch>
        </p:blipFill>
        <p:spPr bwMode="auto">
          <a:xfrm>
            <a:off x="381000" y="4114800"/>
            <a:ext cx="2057400" cy="1503363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6" name="Picture 9" descr="113080-RGB.jpg                                                 001FC867Macintosh HD                   BB703780:"/>
          <p:cNvPicPr>
            <a:picLocks noChangeAspect="1" noChangeArrowheads="1"/>
          </p:cNvPicPr>
          <p:nvPr/>
        </p:nvPicPr>
        <p:blipFill>
          <a:blip r:embed="rId7" r:link="rId8"/>
          <a:srcRect/>
          <a:stretch>
            <a:fillRect/>
          </a:stretch>
        </p:blipFill>
        <p:spPr bwMode="auto">
          <a:xfrm>
            <a:off x="609600" y="2057400"/>
            <a:ext cx="1600200" cy="18415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Tips for Assisting a Sleepy Baby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4953000" cy="4373563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Stroke baby’s cheek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Hold baby in an upright position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Massage baby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Talk to baby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Undress or change baby’s diaper and put him skin-to-skin with Mom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Breast compression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3200" y="1771650"/>
            <a:ext cx="3327400" cy="249555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Other Reasons Babies Cry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038600" y="1600200"/>
            <a:ext cx="46482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Fussiness in the early days often taken to mean mom’s milk isn’t enough</a:t>
            </a:r>
          </a:p>
          <a:p>
            <a:pPr eaLnBrk="1" hangingPunct="1"/>
            <a:r>
              <a:rPr lang="en-US" sz="2800" smtClean="0"/>
              <a:t>Babies have a strong need to be held</a:t>
            </a:r>
          </a:p>
          <a:p>
            <a:pPr eaLnBrk="1" hangingPunct="1"/>
            <a:r>
              <a:rPr lang="en-US" sz="2800" smtClean="0"/>
              <a:t>Cluster feedings are normal</a:t>
            </a:r>
          </a:p>
          <a:p>
            <a:pPr eaLnBrk="1" hangingPunct="1"/>
            <a:r>
              <a:rPr lang="en-US" sz="2800" smtClean="0"/>
              <a:t>Sucking needs are strong</a:t>
            </a:r>
          </a:p>
        </p:txBody>
      </p:sp>
      <p:pic>
        <p:nvPicPr>
          <p:cNvPr id="27652" name="Picture 5" descr="BEST START-Q-RGB.jpg                                           001E613FMacintosh HD                   BB703780: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r:link="rId4"/>
          <a:srcRect t="4611" b="6917"/>
          <a:stretch>
            <a:fillRect/>
          </a:stretch>
        </p:blipFill>
        <p:spPr>
          <a:xfrm flipH="1">
            <a:off x="990600" y="1522413"/>
            <a:ext cx="2722563" cy="3962400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/>
          <a:lstStyle/>
          <a:p>
            <a:pPr eaLnBrk="1" hangingPunct="1"/>
            <a:r>
              <a:rPr lang="en-US" sz="3600" smtClean="0"/>
              <a:t>Building Confidence: Ways to Know Baby Is Getting Plenty of Milk</a:t>
            </a:r>
            <a:r>
              <a:rPr lang="en-US" sz="4000" smtClean="0"/>
              <a:t> </a:t>
            </a:r>
          </a:p>
        </p:txBody>
      </p:sp>
      <p:pic>
        <p:nvPicPr>
          <p:cNvPr id="28675" name="Picture 6" descr="DSCN2184"/>
          <p:cNvPicPr>
            <a:picLocks noChangeAspect="1" noChangeArrowheads="1"/>
          </p:cNvPicPr>
          <p:nvPr/>
        </p:nvPicPr>
        <p:blipFill>
          <a:blip r:embed="rId3"/>
          <a:srcRect l="13104" r="13530"/>
          <a:stretch>
            <a:fillRect/>
          </a:stretch>
        </p:blipFill>
        <p:spPr bwMode="auto">
          <a:xfrm>
            <a:off x="228600" y="1752600"/>
            <a:ext cx="3130550" cy="32004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3429000" y="1371600"/>
            <a:ext cx="5715000" cy="39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2400">
                <a:latin typeface="Calibri" pitchFamily="34" charset="0"/>
              </a:rPr>
              <a:t>  </a:t>
            </a:r>
            <a:r>
              <a:rPr lang="en-US" sz="2800">
                <a:latin typeface="Calibri" pitchFamily="34" charset="0"/>
              </a:rPr>
              <a:t>Gains weight   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  Baby breastfeeds 8-12/day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  Wakes to feed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  Shows signs of being satisfied 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  Mom hears baby swallowing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  Soiled diapers:  </a:t>
            </a:r>
          </a:p>
          <a:p>
            <a:pPr lvl="1" eaLnBrk="1" hangingPunct="1"/>
            <a:r>
              <a:rPr lang="en-US" sz="2800">
                <a:latin typeface="Calibri" pitchFamily="34" charset="0"/>
              </a:rPr>
              <a:t>--3/day first 3-5 days of age</a:t>
            </a:r>
          </a:p>
          <a:p>
            <a:pPr lvl="1" eaLnBrk="1" hangingPunct="1"/>
            <a:r>
              <a:rPr lang="en-US" sz="2800">
                <a:latin typeface="Calibri" pitchFamily="34" charset="0"/>
              </a:rPr>
              <a:t>--3-4/day by 5-7 days of age 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>
                <a:latin typeface="Calibri" pitchFamily="34" charset="0"/>
              </a:rPr>
              <a:t>Ask Mom about her breasts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Addressing Concerns About Infant Weight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924800" cy="4297363"/>
          </a:xfrm>
        </p:spPr>
        <p:txBody>
          <a:bodyPr/>
          <a:lstStyle/>
          <a:p>
            <a:pPr eaLnBrk="1" hangingPunct="1"/>
            <a:r>
              <a:rPr lang="en-US" smtClean="0"/>
              <a:t>Weight checks </a:t>
            </a:r>
          </a:p>
          <a:p>
            <a:pPr eaLnBrk="1" hangingPunct="1"/>
            <a:r>
              <a:rPr lang="en-US" smtClean="0"/>
              <a:t>Some weight loss is common</a:t>
            </a:r>
          </a:p>
          <a:p>
            <a:pPr eaLnBrk="1" hangingPunct="1"/>
            <a:r>
              <a:rPr lang="en-US" smtClean="0"/>
              <a:t>Mother should call for help when:</a:t>
            </a:r>
          </a:p>
          <a:p>
            <a:pPr lvl="1" eaLnBrk="1" hangingPunct="1"/>
            <a:r>
              <a:rPr lang="en-US" smtClean="0"/>
              <a:t>Weight loss &gt; 7% of birth weight</a:t>
            </a:r>
          </a:p>
          <a:p>
            <a:pPr lvl="1" eaLnBrk="1" hangingPunct="1"/>
            <a:r>
              <a:rPr lang="en-US" smtClean="0"/>
              <a:t>Baby losing weight after mature milk production begins</a:t>
            </a:r>
          </a:p>
          <a:p>
            <a:pPr lvl="1" eaLnBrk="1" hangingPunct="1"/>
            <a:r>
              <a:rPr lang="en-US" smtClean="0"/>
              <a:t>Baby still has black, tarry meconium diapers by Day 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Output for the Breastfed Baby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181600" cy="36576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Mom can keep track of soiled and wet diapers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Let mom know what to expect urine and bowel movements will look like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Short, simple messages: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3200" dirty="0" smtClean="0"/>
              <a:t>If it’s coming out,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smtClean="0"/>
              <a:t>	it’s going in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400" dirty="0" smtClean="0"/>
          </a:p>
        </p:txBody>
      </p:sp>
      <p:pic>
        <p:nvPicPr>
          <p:cNvPr id="30724" name="Picture 6" descr="100_783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5791200" y="1498600"/>
            <a:ext cx="2590800" cy="3454400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62600" y="1371600"/>
            <a:ext cx="3886200" cy="3124200"/>
          </a:xfrm>
        </p:spPr>
        <p:txBody>
          <a:bodyPr/>
          <a:lstStyle/>
          <a:p>
            <a:pPr eaLnBrk="1" hangingPunct="1"/>
            <a:r>
              <a:rPr lang="en-US" sz="4000" smtClean="0"/>
              <a:t>Baby’s First Week: </a:t>
            </a:r>
            <a:br>
              <a:rPr lang="en-US" sz="4000" smtClean="0"/>
            </a:br>
            <a:r>
              <a:rPr lang="en-US" sz="4000" smtClean="0"/>
              <a:t>Breastfeeding Record </a:t>
            </a:r>
          </a:p>
        </p:txBody>
      </p:sp>
      <p:sp>
        <p:nvSpPr>
          <p:cNvPr id="32771" name="Rectangle 4"/>
          <p:cNvSpPr>
            <a:spLocks noChangeArrowheads="1"/>
          </p:cNvSpPr>
          <p:nvPr/>
        </p:nvSpPr>
        <p:spPr bwMode="auto">
          <a:xfrm>
            <a:off x="152400" y="5181600"/>
            <a:ext cx="579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Handout 7.2:  “Infant Feeding Log”</a:t>
            </a:r>
          </a:p>
        </p:txBody>
      </p:sp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685800"/>
            <a:ext cx="5780088" cy="449897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Learning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Identify appropriate breastfeeding messages for mothers during the early postpartum period.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Explain how the infant’s position and latch onto the breast can affect breastfeeding success.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Explain why WIC does not routinely provide infant formula to breastfed infants less than one month of age.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State how the food packages provide incentives to help mothers initiate and continue to breastfeed. 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Other Concerns for New Mothers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3505200"/>
          </a:xfrm>
        </p:spPr>
        <p:txBody>
          <a:bodyPr/>
          <a:lstStyle/>
          <a:p>
            <a:pPr eaLnBrk="1" hangingPunct="1"/>
            <a:r>
              <a:rPr lang="en-US" smtClean="0"/>
              <a:t>Focus:  Getting off to a good start</a:t>
            </a:r>
          </a:p>
          <a:p>
            <a:pPr lvl="1" eaLnBrk="1" hangingPunct="1"/>
            <a:r>
              <a:rPr lang="en-US" sz="2600" smtClean="0"/>
              <a:t>Go easy on activities and accept help</a:t>
            </a:r>
          </a:p>
          <a:p>
            <a:pPr lvl="1" eaLnBrk="1" hangingPunct="1"/>
            <a:r>
              <a:rPr lang="en-US" sz="2600" smtClean="0"/>
              <a:t>Rest and limit visitors</a:t>
            </a:r>
          </a:p>
          <a:p>
            <a:pPr lvl="1" eaLnBrk="1" hangingPunct="1"/>
            <a:r>
              <a:rPr lang="en-US" sz="2600" smtClean="0"/>
              <a:t>Make food choices based on </a:t>
            </a:r>
            <a:r>
              <a:rPr lang="en-US" sz="2600" i="1" smtClean="0"/>
              <a:t>My Pyramid Plan for Moms</a:t>
            </a:r>
          </a:p>
          <a:p>
            <a:pPr lvl="1" eaLnBrk="1" hangingPunct="1"/>
            <a:r>
              <a:rPr lang="en-US" sz="2600" smtClean="0"/>
              <a:t>Baby blues are common in early weeks</a:t>
            </a:r>
          </a:p>
          <a:p>
            <a:pPr lvl="1" eaLnBrk="1" hangingPunct="1"/>
            <a:r>
              <a:rPr lang="en-US" sz="2600" smtClean="0"/>
              <a:t>Questions and concerns are normal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Avoid Formula Supplementation</a:t>
            </a:r>
            <a:r>
              <a:rPr lang="en-US" smtClean="0"/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77200" cy="452596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WIC Food Packages designed to protect mother’s intentions to breastfeed.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Let mom know supplements are unnecessary and can interfere with her milk production.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Discuss fears she may have, troubleshoot reasons mom lacks confidence.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Advise mother that WIC does not routinely provide infant formula to breastfed infants less than one month of age.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Refer her for breastfeeding support.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Show Me!</a:t>
            </a:r>
          </a:p>
        </p:txBody>
      </p:sp>
      <p:pic>
        <p:nvPicPr>
          <p:cNvPr id="35843" name="Picture 5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533400" y="3733800"/>
            <a:ext cx="81502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DVD:  “Show Me Video Vignettes</a:t>
            </a:r>
            <a:r>
              <a:rPr lang="en-US" i="1">
                <a:latin typeface="Calibri" pitchFamily="34" charset="0"/>
              </a:rPr>
              <a:t>” </a:t>
            </a:r>
            <a:endParaRPr lang="en-US">
              <a:latin typeface="Calibri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Handout 7.3:  “Show Me Video Vignettes: Talking to a New Breastfeeding Mother”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Common Concerns:  Sore Nipples</a:t>
            </a:r>
            <a:endParaRPr lang="en-US" sz="360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eaLnBrk="1" hangingPunct="1"/>
            <a:r>
              <a:rPr lang="en-US" sz="2800" smtClean="0"/>
              <a:t>Sore nipples are common but not normal</a:t>
            </a:r>
          </a:p>
          <a:p>
            <a:pPr eaLnBrk="1" hangingPunct="1"/>
            <a:r>
              <a:rPr lang="en-US" sz="2800" smtClean="0"/>
              <a:t>Can be prevented or resolved with quick help</a:t>
            </a:r>
          </a:p>
          <a:p>
            <a:pPr eaLnBrk="1" hangingPunct="1"/>
            <a:r>
              <a:rPr lang="en-US" sz="2800" smtClean="0"/>
              <a:t>Sore nipples is a common reason for early weaning</a:t>
            </a:r>
          </a:p>
          <a:p>
            <a:pPr eaLnBrk="1" hangingPunct="1"/>
            <a:r>
              <a:rPr lang="en-US" sz="2800" smtClean="0"/>
              <a:t>Common causes</a:t>
            </a:r>
          </a:p>
          <a:p>
            <a:pPr lvl="1" eaLnBrk="1" hangingPunct="1"/>
            <a:r>
              <a:rPr lang="en-US" sz="2400" smtClean="0"/>
              <a:t>Incorrect latch or position</a:t>
            </a:r>
          </a:p>
          <a:p>
            <a:pPr lvl="1" eaLnBrk="1" hangingPunct="1"/>
            <a:r>
              <a:rPr lang="en-US" sz="2400" smtClean="0"/>
              <a:t>Baby has had other nipples</a:t>
            </a:r>
          </a:p>
          <a:p>
            <a:pPr lvl="1" eaLnBrk="1" hangingPunct="1"/>
            <a:r>
              <a:rPr lang="en-US" sz="2400" smtClean="0"/>
              <a:t>Incorrect use of a breast pump</a:t>
            </a:r>
          </a:p>
          <a:p>
            <a:pPr lvl="1" eaLnBrk="1" hangingPunct="1"/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Mom Needs to Hear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Affirmation</a:t>
            </a:r>
          </a:p>
          <a:p>
            <a:pPr lvl="1" eaLnBrk="1" hangingPunct="1"/>
            <a:r>
              <a:rPr lang="en-US" smtClean="0"/>
              <a:t>“What a great mom you are for sticking with it”</a:t>
            </a:r>
          </a:p>
          <a:p>
            <a:pPr eaLnBrk="1" hangingPunct="1"/>
            <a:r>
              <a:rPr lang="en-US" smtClean="0"/>
              <a:t>Education</a:t>
            </a:r>
          </a:p>
          <a:p>
            <a:pPr lvl="1" eaLnBrk="1" hangingPunct="1"/>
            <a:r>
              <a:rPr lang="en-US" smtClean="0"/>
              <a:t>“There are solutions that can help you feel more comfortable.”</a:t>
            </a:r>
          </a:p>
          <a:p>
            <a:pPr eaLnBrk="1" hangingPunct="1"/>
            <a:r>
              <a:rPr lang="en-US" smtClean="0"/>
              <a:t>Yield immediately to the WIC Designated Breastfeeding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Common Concerns:  ENGORGEMENT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077200" cy="4602163"/>
          </a:xfrm>
        </p:spPr>
        <p:txBody>
          <a:bodyPr/>
          <a:lstStyle/>
          <a:p>
            <a:pPr eaLnBrk="1" hangingPunct="1"/>
            <a:r>
              <a:rPr lang="en-US" sz="2800" smtClean="0"/>
              <a:t>Mother may say her breasts are hard, painful, hot and baby refuses to latch</a:t>
            </a:r>
          </a:p>
          <a:p>
            <a:pPr eaLnBrk="1" hangingPunct="1"/>
            <a:r>
              <a:rPr lang="en-US" sz="2800" smtClean="0"/>
              <a:t>Causes</a:t>
            </a:r>
          </a:p>
          <a:p>
            <a:pPr lvl="1" eaLnBrk="1" hangingPunct="1"/>
            <a:r>
              <a:rPr lang="en-US" sz="2400" smtClean="0"/>
              <a:t>IV fluids in hospital</a:t>
            </a:r>
          </a:p>
          <a:p>
            <a:pPr lvl="1" eaLnBrk="1" hangingPunct="1"/>
            <a:r>
              <a:rPr lang="en-US" sz="2400" smtClean="0"/>
              <a:t>Missed feedings</a:t>
            </a:r>
          </a:p>
          <a:p>
            <a:pPr lvl="1" eaLnBrk="1" hangingPunct="1"/>
            <a:r>
              <a:rPr lang="en-US" sz="2400" smtClean="0"/>
              <a:t>Supplementation (e.g., formula, water, expressed breast milk, etc.)</a:t>
            </a:r>
          </a:p>
          <a:p>
            <a:pPr lvl="1" eaLnBrk="1" hangingPunct="1"/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Domino Effect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371600"/>
            <a:ext cx="6858000" cy="3733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Engorgement can lead to:</a:t>
            </a:r>
          </a:p>
          <a:p>
            <a:pPr eaLnBrk="1" hangingPunct="1"/>
            <a:r>
              <a:rPr lang="en-US" smtClean="0"/>
              <a:t>Diminished milk production</a:t>
            </a:r>
          </a:p>
          <a:p>
            <a:pPr eaLnBrk="1" hangingPunct="1"/>
            <a:r>
              <a:rPr lang="en-US" smtClean="0"/>
              <a:t>Reduced milk flow to baby</a:t>
            </a:r>
          </a:p>
          <a:p>
            <a:pPr eaLnBrk="1" hangingPunct="1"/>
            <a:r>
              <a:rPr lang="en-US" smtClean="0"/>
              <a:t>Plugged ducts</a:t>
            </a:r>
          </a:p>
          <a:p>
            <a:pPr eaLnBrk="1" hangingPunct="1"/>
            <a:r>
              <a:rPr lang="en-US" smtClean="0"/>
              <a:t>Breast infection</a:t>
            </a:r>
          </a:p>
          <a:p>
            <a:pPr eaLnBrk="1" hangingPunct="1"/>
            <a:r>
              <a:rPr lang="en-US" smtClean="0"/>
              <a:t>Premature weaning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Mom Needs to Hear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Affirmation</a:t>
            </a:r>
          </a:p>
          <a:p>
            <a:pPr lvl="1" eaLnBrk="1" hangingPunct="1"/>
            <a:r>
              <a:rPr lang="en-US" smtClean="0"/>
              <a:t>“I can see you are in a lot of pain.  WIC can help you work through this.”</a:t>
            </a:r>
          </a:p>
          <a:p>
            <a:pPr eaLnBrk="1" hangingPunct="1"/>
            <a:r>
              <a:rPr lang="en-US" sz="2800" smtClean="0"/>
              <a:t>Education</a:t>
            </a:r>
          </a:p>
          <a:p>
            <a:pPr lvl="1" eaLnBrk="1" hangingPunct="1"/>
            <a:r>
              <a:rPr lang="en-US" smtClean="0"/>
              <a:t>“There are solutions for quick relief.”</a:t>
            </a:r>
          </a:p>
          <a:p>
            <a:pPr eaLnBrk="1" hangingPunct="1"/>
            <a:r>
              <a:rPr lang="en-US" sz="2800" smtClean="0"/>
              <a:t>Yield immediately to the WIC Designated Breastfeeding Expert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Talking With Mothers </a:t>
            </a:r>
            <a:br>
              <a:rPr lang="en-US" sz="4000" dirty="0" smtClean="0"/>
            </a:br>
            <a:r>
              <a:rPr lang="en-US" sz="4000" dirty="0" smtClean="0"/>
              <a:t>About WIC Food Packages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WIC’s food package incentive for breastfeeding mothers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Baby gets mother’s priceless breastmilk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Mom gets extra foods and support from WIC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If mother thinks she needs formula: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Ask how breastfeeding is going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Acknowledge her concerns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Explain how formula supplementation affects her milk production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Explain that to help her exclusively breastfeed, WIC provides support instead of routinely providing formula in the first month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Yield to the WIC Designated Breastfeeding Expert</a:t>
            </a:r>
            <a:endParaRPr lang="en-US" sz="2400" smtClean="0"/>
          </a:p>
        </p:txBody>
      </p:sp>
      <p:pic>
        <p:nvPicPr>
          <p:cNvPr id="41988" name="Picture 2" descr="activitiesicon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5146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Anticipatory Guidance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97363"/>
          </a:xfrm>
        </p:spPr>
        <p:txBody>
          <a:bodyPr/>
          <a:lstStyle/>
          <a:p>
            <a:pPr eaLnBrk="1" hangingPunct="1"/>
            <a:r>
              <a:rPr lang="en-US" sz="2800" smtClean="0"/>
              <a:t>Breastfeed within the first hour after birth</a:t>
            </a:r>
          </a:p>
          <a:p>
            <a:pPr eaLnBrk="1" hangingPunct="1"/>
            <a:r>
              <a:rPr lang="en-US" sz="2800" smtClean="0"/>
              <a:t>Position and latch baby comfortably</a:t>
            </a:r>
          </a:p>
          <a:p>
            <a:pPr eaLnBrk="1" hangingPunct="1"/>
            <a:r>
              <a:rPr lang="en-US" sz="2800" smtClean="0"/>
              <a:t>Follow baby’s hunger and satiety cues </a:t>
            </a:r>
          </a:p>
          <a:p>
            <a:pPr eaLnBrk="1" hangingPunct="1"/>
            <a:r>
              <a:rPr lang="en-US" sz="2800" smtClean="0"/>
              <a:t>Avoid supplements and pacifiers </a:t>
            </a:r>
          </a:p>
          <a:p>
            <a:pPr eaLnBrk="1" hangingPunct="1"/>
            <a:r>
              <a:rPr lang="en-US" sz="2800" smtClean="0"/>
              <a:t>Mom can return to exclusive breastfeeding if she has offered formula</a:t>
            </a:r>
          </a:p>
          <a:p>
            <a:pPr eaLnBrk="1" hangingPunct="1"/>
            <a:r>
              <a:rPr lang="en-US" sz="2800" smtClean="0"/>
              <a:t>Affirm and support her goals</a:t>
            </a:r>
          </a:p>
          <a:p>
            <a:pPr eaLnBrk="1" hangingPunct="1"/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Baby is Home…Now What?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62400" y="1600200"/>
            <a:ext cx="47244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Challenges of early days</a:t>
            </a:r>
          </a:p>
          <a:p>
            <a:pPr lvl="1" eaLnBrk="1" hangingPunct="1"/>
            <a:r>
              <a:rPr lang="en-US" sz="2400" smtClean="0"/>
              <a:t>Recovery from childbirth</a:t>
            </a:r>
          </a:p>
          <a:p>
            <a:pPr lvl="1" eaLnBrk="1" hangingPunct="1"/>
            <a:r>
              <a:rPr lang="en-US" sz="2400" smtClean="0"/>
              <a:t>Hormonal shifts</a:t>
            </a:r>
          </a:p>
          <a:p>
            <a:pPr lvl="1" eaLnBrk="1" hangingPunct="1"/>
            <a:r>
              <a:rPr lang="en-US" sz="2400" smtClean="0"/>
              <a:t>New responsibilities</a:t>
            </a:r>
          </a:p>
          <a:p>
            <a:pPr lvl="1" eaLnBrk="1" hangingPunct="1"/>
            <a:r>
              <a:rPr lang="en-US" sz="2400" smtClean="0"/>
              <a:t>New ways of viewing her body</a:t>
            </a:r>
          </a:p>
          <a:p>
            <a:pPr lvl="1" eaLnBrk="1" hangingPunct="1"/>
            <a:r>
              <a:rPr lang="en-US" sz="2400" smtClean="0"/>
              <a:t>Sleep deprivation</a:t>
            </a:r>
          </a:p>
          <a:p>
            <a:pPr eaLnBrk="1" hangingPunct="1"/>
            <a:endParaRPr lang="en-US" sz="2800" smtClean="0"/>
          </a:p>
        </p:txBody>
      </p:sp>
      <p:pic>
        <p:nvPicPr>
          <p:cNvPr id="8196" name="Picture 7" descr="4daysold"/>
          <p:cNvPicPr>
            <a:picLocks noGrp="1" noChangeArrowheads="1"/>
          </p:cNvPicPr>
          <p:nvPr>
            <p:ph sz="half" idx="4294967295"/>
          </p:nvPr>
        </p:nvPicPr>
        <p:blipFill>
          <a:blip r:embed="rId3"/>
          <a:srcRect t="3529"/>
          <a:stretch>
            <a:fillRect/>
          </a:stretch>
        </p:blipFill>
        <p:spPr>
          <a:xfrm>
            <a:off x="838200" y="1524000"/>
            <a:ext cx="2900363" cy="3733800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/>
              <a:t>Other Anticipatory Guidance:</a:t>
            </a:r>
            <a:br>
              <a:rPr lang="en-US" sz="3600" dirty="0" smtClean="0"/>
            </a:br>
            <a:r>
              <a:rPr lang="en-US" sz="3600" dirty="0" smtClean="0"/>
              <a:t>Vitamin D for Baby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4800" y="1676400"/>
            <a:ext cx="8305800" cy="3276600"/>
          </a:xfrm>
        </p:spPr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mtClean="0"/>
              <a:t>Vitamin D is important for </a:t>
            </a:r>
            <a:r>
              <a:rPr lang="en-US" i="1" smtClean="0"/>
              <a:t>ALL </a:t>
            </a:r>
            <a:r>
              <a:rPr lang="en-US" smtClean="0"/>
              <a:t>babies, children, and adolescents. 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mtClean="0"/>
              <a:t>AAP recommends 400 IU Vitamin D drops for breastfed babies beginning with the first few days of life.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mtClean="0"/>
              <a:t>Use sunscreen when baby is outdoors.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mtClean="0"/>
              <a:t>Yield to the baby’s health care provider.</a:t>
            </a:r>
          </a:p>
          <a:p>
            <a:pPr eaLnBrk="1" hangingPunct="1">
              <a:buFontTx/>
              <a:buNone/>
            </a:pPr>
            <a:endParaRPr lang="en-US" sz="240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 To Practice</a:t>
            </a:r>
          </a:p>
        </p:txBody>
      </p:sp>
      <p:sp>
        <p:nvSpPr>
          <p:cNvPr id="45059" name="TextBox 6"/>
          <p:cNvSpPr txBox="1">
            <a:spLocks noChangeArrowheads="1"/>
          </p:cNvSpPr>
          <p:nvPr/>
        </p:nvSpPr>
        <p:spPr bwMode="auto">
          <a:xfrm>
            <a:off x="990600" y="3886200"/>
            <a:ext cx="739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latin typeface="Calibri" pitchFamily="34" charset="0"/>
              </a:rPr>
              <a:t>Handout 7.4:  “Application To Practice: Helping a New Breastfeeding Mother”</a:t>
            </a:r>
          </a:p>
        </p:txBody>
      </p:sp>
      <p:pic>
        <p:nvPicPr>
          <p:cNvPr id="45060" name="Picture 5" descr="activitiesicon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76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46083" name="Content Placeholder 7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3657600"/>
          </a:xfrm>
        </p:spPr>
        <p:txBody>
          <a:bodyPr/>
          <a:lstStyle/>
          <a:p>
            <a:pPr eaLnBrk="1" hangingPunct="1"/>
            <a:r>
              <a:rPr lang="en-US" smtClean="0"/>
              <a:t>WIC’s support and services give mothers the confidence they need to breastfeed exclusively.   </a:t>
            </a:r>
          </a:p>
          <a:p>
            <a:pPr eaLnBrk="1" hangingPunct="1">
              <a:buFont typeface="Arial" charset="0"/>
              <a:buNone/>
            </a:pPr>
            <a:endParaRPr lang="en-US" smtClean="0"/>
          </a:p>
          <a:p>
            <a:pPr eaLnBrk="1" hangingPunct="1"/>
            <a:r>
              <a:rPr lang="en-US" smtClean="0"/>
              <a:t>When we help mothers know what is normal and when to call for help, mothers are empowered to reach their breastfeeding goals.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Grow Your Breastfeeding Skills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4572000"/>
            <a:ext cx="7543800" cy="8382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400" smtClean="0"/>
              <a:t>“My Goals for Breastfeeding Support” </a:t>
            </a:r>
          </a:p>
          <a:p>
            <a:pPr algn="ctr" eaLnBrk="1" hangingPunct="1">
              <a:buFont typeface="Arial" charset="0"/>
              <a:buNone/>
            </a:pPr>
            <a:r>
              <a:rPr lang="en-US" sz="2400" smtClean="0"/>
              <a:t>Goal-Setting  Flower</a:t>
            </a:r>
          </a:p>
        </p:txBody>
      </p:sp>
      <p:pic>
        <p:nvPicPr>
          <p:cNvPr id="47108" name="Picture 2" descr="C:\Users\Cathy\AppData\Local\Microsoft\Windows\Temporary Internet Files\Content.IE5\QKJ71DVJ\grow and glow flower goals.jpg">
            <a:hlinkClick r:id="rId3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1447800"/>
            <a:ext cx="2530475" cy="28956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Solving Concerns While They Are Small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5105400" cy="2971800"/>
          </a:xfrm>
        </p:spPr>
        <p:txBody>
          <a:bodyPr/>
          <a:lstStyle/>
          <a:p>
            <a:pPr eaLnBrk="1" hangingPunct="1"/>
            <a:r>
              <a:rPr lang="en-US" smtClean="0"/>
              <a:t>Breastfeeding challenges can usually be prevented</a:t>
            </a:r>
          </a:p>
          <a:p>
            <a:pPr eaLnBrk="1" hangingPunct="1">
              <a:buFont typeface="Arial" charset="0"/>
              <a:buNone/>
            </a:pPr>
            <a:r>
              <a:rPr lang="en-US" smtClean="0"/>
              <a:t> </a:t>
            </a:r>
          </a:p>
          <a:p>
            <a:pPr eaLnBrk="1" hangingPunct="1"/>
            <a:r>
              <a:rPr lang="en-US" smtClean="0"/>
              <a:t>Manage challenges quickly with support, options</a:t>
            </a:r>
          </a:p>
          <a:p>
            <a:pPr lvl="1" eaLnBrk="1" hangingPunct="1"/>
            <a:endParaRPr lang="en-US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 l="18382" t="16288"/>
          <a:stretch>
            <a:fillRect/>
          </a:stretch>
        </p:blipFill>
        <p:spPr bwMode="auto">
          <a:xfrm>
            <a:off x="5334000" y="1776413"/>
            <a:ext cx="3435350" cy="2643187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Adjusting to Breastfeeding</a:t>
            </a:r>
          </a:p>
        </p:txBody>
      </p:sp>
      <p:sp>
        <p:nvSpPr>
          <p:cNvPr id="9219" name="Rectangle 6"/>
          <p:cNvSpPr>
            <a:spLocks noChangeArrowheads="1"/>
          </p:cNvSpPr>
          <p:nvPr/>
        </p:nvSpPr>
        <p:spPr bwMode="auto">
          <a:xfrm>
            <a:off x="-2873375" y="32464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i="1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676400"/>
            <a:ext cx="4724400" cy="30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 First two weeks:</a:t>
            </a:r>
          </a:p>
          <a:p>
            <a:pPr>
              <a:defRPr/>
            </a:pPr>
            <a:r>
              <a:rPr lang="en-US" sz="3200" dirty="0">
                <a:latin typeface="+mn-lt"/>
              </a:rPr>
              <a:t>    Critical learning period</a:t>
            </a:r>
          </a:p>
          <a:p>
            <a:pPr>
              <a:defRPr/>
            </a:pPr>
            <a:endParaRPr lang="en-US" sz="3200" dirty="0"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 Mothers need to know</a:t>
            </a:r>
          </a:p>
          <a:p>
            <a:pPr>
              <a:defRPr/>
            </a:pPr>
            <a:r>
              <a:rPr lang="en-US" sz="3200" dirty="0">
                <a:latin typeface="+mn-lt"/>
              </a:rPr>
              <a:t>    breastfeeding gets easier</a:t>
            </a:r>
          </a:p>
          <a:p>
            <a:pPr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080000" y="1676400"/>
            <a:ext cx="3759200" cy="2819400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Gardening for Beginners</a:t>
            </a:r>
          </a:p>
        </p:txBody>
      </p:sp>
      <p:pic>
        <p:nvPicPr>
          <p:cNvPr id="10243" name="Picture 5" descr="icons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9812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6" descr="plant in han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1447800"/>
            <a:ext cx="2895600" cy="3971925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Getting It Right From the Start</a:t>
            </a:r>
            <a:r>
              <a:rPr lang="en-US" smtClean="0"/>
              <a:t> 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5715000" cy="2514600"/>
          </a:xfrm>
        </p:spPr>
        <p:txBody>
          <a:bodyPr/>
          <a:lstStyle/>
          <a:p>
            <a:pPr eaLnBrk="1" hangingPunct="1"/>
            <a:r>
              <a:rPr lang="en-US" sz="3600" smtClean="0"/>
              <a:t>Timely assistance</a:t>
            </a:r>
          </a:p>
          <a:p>
            <a:pPr eaLnBrk="1" hangingPunct="1"/>
            <a:r>
              <a:rPr lang="en-US" sz="3600" smtClean="0"/>
              <a:t>Identify, address barriers</a:t>
            </a:r>
          </a:p>
          <a:p>
            <a:pPr eaLnBrk="1" hangingPunct="1"/>
            <a:r>
              <a:rPr lang="en-US" sz="3600" smtClean="0"/>
              <a:t>Affirm mother’s concerns </a:t>
            </a:r>
          </a:p>
          <a:p>
            <a:pPr lvl="1" eaLnBrk="1" hangingPunct="1">
              <a:buFont typeface="Arial" charset="0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The First Hour: </a:t>
            </a:r>
            <a:br>
              <a:rPr lang="en-US" sz="4000" dirty="0" smtClean="0"/>
            </a:br>
            <a:r>
              <a:rPr lang="en-US" sz="4000" dirty="0" smtClean="0"/>
              <a:t>The Importance of Skin-to-Skin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/>
          <a:p>
            <a:pPr eaLnBrk="1" hangingPunct="1"/>
            <a:r>
              <a:rPr lang="en-US" sz="2800" smtClean="0"/>
              <a:t>Skin-to-skin</a:t>
            </a:r>
          </a:p>
          <a:p>
            <a:pPr lvl="1" eaLnBrk="1" hangingPunct="1"/>
            <a:r>
              <a:rPr lang="en-US" sz="2400" smtClean="0"/>
              <a:t>Warms baby</a:t>
            </a:r>
          </a:p>
          <a:p>
            <a:pPr lvl="1" eaLnBrk="1" hangingPunct="1"/>
            <a:r>
              <a:rPr lang="en-US" sz="2400" smtClean="0"/>
              <a:t>Decreases pain, stress</a:t>
            </a:r>
          </a:p>
          <a:p>
            <a:pPr lvl="1" eaLnBrk="1" hangingPunct="1"/>
            <a:r>
              <a:rPr lang="en-US" sz="2400" smtClean="0"/>
              <a:t>Helps immune system</a:t>
            </a:r>
          </a:p>
          <a:p>
            <a:pPr lvl="1" eaLnBrk="1" hangingPunct="1"/>
            <a:r>
              <a:rPr lang="en-US" sz="2400" smtClean="0"/>
              <a:t>Reduces infant crying </a:t>
            </a:r>
          </a:p>
          <a:p>
            <a:pPr lvl="1" eaLnBrk="1" hangingPunct="1"/>
            <a:r>
              <a:rPr lang="en-US" sz="2400" smtClean="0"/>
              <a:t>Improves attachment, breastfeeding</a:t>
            </a:r>
          </a:p>
          <a:p>
            <a:pPr eaLnBrk="1" hangingPunct="1"/>
            <a:endParaRPr lang="en-US" sz="2800" smtClean="0"/>
          </a:p>
        </p:txBody>
      </p:sp>
      <p:pic>
        <p:nvPicPr>
          <p:cNvPr id="12292" name="ClipArt Placeholder 5" descr="Picture1.jpg"/>
          <p:cNvPicPr>
            <a:picLocks noGrp="1" noChangeAspect="1"/>
          </p:cNvPicPr>
          <p:nvPr>
            <p:ph type="clipArt" sz="half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5181600" y="1600200"/>
            <a:ext cx="2897188" cy="3200400"/>
          </a:xfrm>
          <a:ln w="254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029200" y="4800600"/>
            <a:ext cx="327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Used with Permission from ILCA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1334</Words>
  <Application>Microsoft Office PowerPoint</Application>
  <PresentationFormat>On-screen Show (4:3)</PresentationFormat>
  <Paragraphs>247</Paragraphs>
  <Slides>43</Slides>
  <Notes>37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Presentation</vt:lpstr>
      <vt:lpstr>Core Competencies</vt:lpstr>
      <vt:lpstr>Learning Objectives</vt:lpstr>
      <vt:lpstr>Baby is Home…Now What?</vt:lpstr>
      <vt:lpstr>Solving Concerns While They Are Small</vt:lpstr>
      <vt:lpstr>Adjusting to Breastfeeding</vt:lpstr>
      <vt:lpstr>Gardening for Beginners</vt:lpstr>
      <vt:lpstr>Getting It Right From the Start </vt:lpstr>
      <vt:lpstr>The First Hour:  The Importance of Skin-to-Skin </vt:lpstr>
      <vt:lpstr>Learning Through All Five Senses </vt:lpstr>
      <vt:lpstr>The First Hour:  Building Skills and Confidence </vt:lpstr>
      <vt:lpstr>Success In the First Few Days</vt:lpstr>
      <vt:lpstr>Breastfeeding Should Not Hurt</vt:lpstr>
      <vt:lpstr>Breastfeeding Comfortably</vt:lpstr>
      <vt:lpstr>Signs of a Good Latch </vt:lpstr>
      <vt:lpstr>Animated Latch</vt:lpstr>
      <vt:lpstr>Other Position Options: Cradle Hold</vt:lpstr>
      <vt:lpstr>Cross-Cradle Hold</vt:lpstr>
      <vt:lpstr>Clutch Hold</vt:lpstr>
      <vt:lpstr>Sidelying</vt:lpstr>
      <vt:lpstr>Making Small Adjustment Suggestions</vt:lpstr>
      <vt:lpstr>Helping Mothers Build Confidence  in Their Milk Production </vt:lpstr>
      <vt:lpstr>Baby’s Hunger and Satiety Signs </vt:lpstr>
      <vt:lpstr>Tips for Assisting a Sleepy Baby </vt:lpstr>
      <vt:lpstr>Other Reasons Babies Cry</vt:lpstr>
      <vt:lpstr>Building Confidence: Ways to Know Baby Is Getting Plenty of Milk </vt:lpstr>
      <vt:lpstr>Addressing Concerns About Infant Weight</vt:lpstr>
      <vt:lpstr>Output for the Breastfed Baby</vt:lpstr>
      <vt:lpstr>Baby’s First Week:  Breastfeeding Record </vt:lpstr>
      <vt:lpstr>Other Concerns for New Mothers</vt:lpstr>
      <vt:lpstr>Avoid Formula Supplementation </vt:lpstr>
      <vt:lpstr>Show Me!</vt:lpstr>
      <vt:lpstr>Common Concerns:  Sore Nipples</vt:lpstr>
      <vt:lpstr>What Mom Needs to Hear</vt:lpstr>
      <vt:lpstr>Common Concerns:  ENGORGEMENT</vt:lpstr>
      <vt:lpstr>The Domino Effect</vt:lpstr>
      <vt:lpstr>What Mom Needs to Hear</vt:lpstr>
      <vt:lpstr>Talking With Mothers  About WIC Food Packages</vt:lpstr>
      <vt:lpstr>Anticipatory Guidance</vt:lpstr>
      <vt:lpstr>Other Anticipatory Guidance: Vitamin D for Baby</vt:lpstr>
      <vt:lpstr>Application To Practice</vt:lpstr>
      <vt:lpstr>Summary</vt:lpstr>
      <vt:lpstr>Grow Your Breastfeeding Skills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Moms</dc:title>
  <dc:creator>Every Mother, Inc</dc:creator>
  <cp:lastModifiedBy>Pellechia, Kathleen</cp:lastModifiedBy>
  <cp:revision>159</cp:revision>
  <dcterms:created xsi:type="dcterms:W3CDTF">2009-04-13T00:18:38Z</dcterms:created>
  <dcterms:modified xsi:type="dcterms:W3CDTF">2013-06-25T16:38:25Z</dcterms:modified>
</cp:coreProperties>
</file>